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25" r:id="rId5"/>
    <p:sldId id="265" r:id="rId6"/>
    <p:sldId id="308" r:id="rId7"/>
    <p:sldId id="332" r:id="rId8"/>
    <p:sldId id="333" r:id="rId9"/>
    <p:sldId id="336" r:id="rId10"/>
    <p:sldId id="334" r:id="rId11"/>
    <p:sldId id="318" r:id="rId12"/>
    <p:sldId id="321" r:id="rId13"/>
    <p:sldId id="320" r:id="rId14"/>
    <p:sldId id="335" r:id="rId15"/>
    <p:sldId id="323" r:id="rId16"/>
    <p:sldId id="319" r:id="rId17"/>
    <p:sldId id="322" r:id="rId18"/>
    <p:sldId id="324" r:id="rId19"/>
    <p:sldId id="326" r:id="rId20"/>
    <p:sldId id="327" r:id="rId21"/>
    <p:sldId id="328" r:id="rId22"/>
    <p:sldId id="331" r:id="rId23"/>
    <p:sldId id="329" r:id="rId24"/>
  </p:sldIdLst>
  <p:sldSz cx="12188825" cy="6858000"/>
  <p:notesSz cx="6858000" cy="9144000"/>
  <p:custDataLst>
    <p:tags r:id="rId27"/>
  </p:custDataLst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9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4" autoAdjust="0"/>
    <p:restoredTop sz="94555" autoAdjust="0"/>
  </p:normalViewPr>
  <p:slideViewPr>
    <p:cSldViewPr showGuides="1">
      <p:cViewPr varScale="1">
        <p:scale>
          <a:sx n="106" d="100"/>
          <a:sy n="106" d="100"/>
        </p:scale>
        <p:origin x="760" y="18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7921774-2345-42C8-A146-D200CE1D5BBA}" type="datetime1">
              <a:rPr lang="en-GB" smtClean="0"/>
              <a:t>07/10/2024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60DD202-58A1-4ABD-B068-DFFCA0C44E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219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18D675A-D42C-4F92-9FFC-8BD927B18171}" type="datetime1">
              <a:rPr lang="en-GB" noProof="0" smtClean="0"/>
              <a:t>07/10/2024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3199CD-3E1B-4AE6-990F-76F925F5EA9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195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BF50A-E3FC-FAA6-FD0D-5447DC34F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C75CC2-7DBB-E917-D670-F764988FA6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828DB9-B556-2C3B-CCEC-563D405D1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A20AC-E0E7-73DB-DDDB-B3D00265AD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879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6AE35-2A3C-C6FD-A21C-EA36AB929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6CE769-9089-AB78-1411-0B828FD43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9FBD82-A5BD-2DCB-F8D5-FBD2E67F9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5A2B2-DE4C-0F5E-75EB-BF8598A9F0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626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FC84C-7B4C-C2CD-9279-422B6E36A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31F63F-A570-39DC-0AD9-25DDFD372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6341B7-C0E1-0E43-1C15-6DC87C302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2C28E-4F49-C8D0-A86A-FF5E24D243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652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E25AF-2380-251D-CA5C-09B5D8278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29D57F-B1FD-1624-D9F0-29F278672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BEFF36-51AB-5F4F-90EB-10083EAAC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6B7A1-7855-4255-8D9A-2CDDEA141C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53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03B84-2AB5-DF7D-E8A5-F680E95F2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44BEDD-1B4C-E4E0-56BD-C26E3A65D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61DCA4-095B-0373-D4E4-CA9616C00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CA955-C135-71DC-57F7-C37A96868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4944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3AA93-907F-4754-4D97-B3F27DBBA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1CED1D-B901-4E24-A122-4B6907F20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6CD70-EE82-41BE-4BD2-582386281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D0C52-6CB1-7B09-7967-6F76AD0B51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4896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E9B1F-180C-81B2-55D4-2E9F06947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8AFAC2-C54D-3CB2-263F-F1278CBCE3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3479F3-8399-CE16-C3C2-587A75C9A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F746E-1958-CACE-C7A0-F32C63048B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0341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62D62F-54DE-9BE7-C25E-D80FD4611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128729-7A38-8821-1D25-0B262BC58F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FD2C8-7EA6-47E9-7469-4A69485FE5CE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E787AF5-752F-744B-AC97-67CEB530B8E6}" type="slidenum">
              <a:t>18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entury Gothic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1BB99-19F5-5552-17CB-E256C4306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5D4D4B-C76C-614D-49C3-6972981E27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496AAF-C0C0-79FF-8353-84382A8713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04BFC-C338-4348-EDBC-67DF048507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244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97D09-AE3C-1C86-4518-417B19EC9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69E3E5-627E-B8FC-C6CD-D3F21DADA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A8C96B-12F7-CC8C-3979-D88D3D028D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DDB05-D92E-8557-292A-81C74F23B409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E787AF5-752F-744B-AC97-67CEB530B8E6}" type="slidenum">
              <a:t>20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267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0868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EA199-78F2-2338-4FC2-90660B527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FEDC4F-FC29-F683-28CE-B438AB663D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D672B-7D81-313F-748B-3B7247149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C9FC6-DEF3-86C5-AC06-977041C75B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656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714F9-1569-84E8-4628-45F285795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C56A87-7555-67E8-89F4-98FB45CFF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35D4E8-A9EB-0580-929E-09B8C8098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F2DA3-53C5-DAF9-8C66-6E0F824BC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389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A170E-671D-E2E3-62BB-302EE23B8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4BFA29-44E5-3141-5A27-3F531DF135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0C3E47-D548-7CFB-C811-3755457B47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9B855-A06B-EE06-6CCE-F3F9DC9E34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7416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7D6AC-1950-92E1-6416-3D14B398A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E70EBF-A786-A732-240F-AAC9C8B36D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D690F3-192B-B0B7-D911-6519D951F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A6CD0-0723-DF49-24B7-E6BD00FA88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0134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41708-144F-393E-0F89-294635602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22F1D5-C669-2A48-AD98-CDCC46F446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559A6-BD4A-3224-FE31-142943C74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E68F4-DA0F-F3F8-1FAF-532359FFF2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262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1639F-81CC-D4F3-7709-43375E494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8FBDD2-BD99-2D29-AD95-3BE2E7E94E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AEE8C2-7029-431E-34A7-A6BC00D4F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4B157-F402-FB98-0B6B-375BD80E59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6224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0CA45-9570-3257-FFB7-057B91EE6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AFA7F3-8B7E-CAB5-E557-96CF1BA43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FE5D20-F211-19D3-1D4B-FA20FB79F7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0955E-12BA-1134-72EC-FB6C58BBAA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5333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rge ocean wav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551612" cy="68579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4411" y="0"/>
            <a:ext cx="457201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8813" y="1600200"/>
            <a:ext cx="4572001" cy="37338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8813" y="5562599"/>
            <a:ext cx="4571999" cy="83502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-GB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FD78B4-4E5F-4C94-B4DA-255C60CF4496}" type="datetime1">
              <a:rPr lang="en-GB" noProof="0" smtClean="0"/>
              <a:t>07/10/2024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981201" cy="5638800"/>
          </a:xfrm>
        </p:spPr>
        <p:txBody>
          <a:bodyPr vert="eaVert"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91ADA1-CF63-419E-BC66-C7A56DE9B024}" type="datetime1">
              <a:rPr lang="en-GB" noProof="0" smtClean="0"/>
              <a:t>07/10/2024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611" y="6400800"/>
            <a:ext cx="5954834" cy="276228"/>
          </a:xfrm>
        </p:spPr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228011" y="6400800"/>
            <a:ext cx="1548659" cy="276228"/>
          </a:xfrm>
        </p:spPr>
        <p:txBody>
          <a:bodyPr rtlCol="0"/>
          <a:lstStyle/>
          <a:p>
            <a:pPr rtl="0"/>
            <a:fld id="{6120D5F4-D583-41F8-975F-3DE008B683D1}" type="datetime1">
              <a:rPr lang="en-GB" noProof="0" smtClean="0"/>
              <a:t>07/10/2024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6811" y="6400800"/>
            <a:ext cx="1066802" cy="276228"/>
          </a:xfrm>
        </p:spPr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812" y="1616074"/>
            <a:ext cx="7315198" cy="2727325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6814" y="4495800"/>
            <a:ext cx="7315198" cy="167322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21762E-BA50-4223-BC8A-0DB4C3ED40BD}" type="datetime1">
              <a:rPr lang="en-GB" noProof="0" smtClean="0"/>
              <a:t>07/10/2024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828800"/>
            <a:ext cx="4419599" cy="4419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4015" y="1828800"/>
            <a:ext cx="4419600" cy="4419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9C8F1F-96D7-41E4-89EE-83986AB015F7}" type="datetime1">
              <a:rPr lang="en-GB" noProof="0" smtClean="0"/>
              <a:t>07/10/2024</a:t>
            </a:fld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8022" y="1828800"/>
            <a:ext cx="4416552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78022" y="2743200"/>
            <a:ext cx="4416552" cy="35052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472" y="1828800"/>
            <a:ext cx="4416552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472" y="2743200"/>
            <a:ext cx="4416552" cy="35052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E63472-AEC9-4873-AA32-D523CF5CBB8A}" type="datetime1">
              <a:rPr lang="en-GB" noProof="0" smtClean="0"/>
              <a:t>07/10/2024</a:t>
            </a:fld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03A245-D860-4B53-9D2A-DA1B9C03FD7D}" type="datetime1">
              <a:rPr lang="en-GB" noProof="0" smtClean="0"/>
              <a:t>07/10/2024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rge ocean wave (semi-transparent)" title="Ocean Wav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C02B4C-2AF4-43AA-A491-13E7D9F42397}" type="datetime1">
              <a:rPr lang="en-GB" noProof="0" smtClean="0"/>
              <a:t>07/10/2024</a:t>
            </a:fld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7"/>
          </a:xfrm>
        </p:spPr>
        <p:txBody>
          <a:bodyPr rtlCol="0" anchor="b">
            <a:noAutofit/>
          </a:bodyPr>
          <a:lstStyle>
            <a:lvl1pPr algn="l">
              <a:lnSpc>
                <a:spcPct val="8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4" y="588963"/>
            <a:ext cx="5486400" cy="5580061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AA7455-B9E1-4036-BC2C-207A15E3463A}" type="datetime1">
              <a:rPr lang="en-GB" noProof="0" smtClean="0"/>
              <a:t>07/10/2024</a:t>
            </a:fld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8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8" name="Rectangle 7"/>
          <p:cNvSpPr/>
          <p:nvPr/>
        </p:nvSpPr>
        <p:spPr>
          <a:xfrm>
            <a:off x="6094461" y="588963"/>
            <a:ext cx="5486352" cy="5580062"/>
          </a:xfrm>
          <a:prstGeom prst="rect">
            <a:avLst/>
          </a:prstGeom>
          <a:solidFill>
            <a:srgbClr val="1B5D7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6307494" y="805658"/>
            <a:ext cx="5060286" cy="5146672"/>
          </a:xfrm>
          <a:solidFill>
            <a:schemeClr val="bg2"/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50646E-A2C9-4F8C-80EF-451D23AE23F8}" type="datetime1">
              <a:rPr lang="en-GB" noProof="0" smtClean="0"/>
              <a:t>07/10/2024</a:t>
            </a:fld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rge ocean wave (semi-transparent)" title="Ocean Wav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  <p:pic>
        <p:nvPicPr>
          <p:cNvPr id="10" name="Picture 9" descr="Large ocean wave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34758" cy="6857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6156" y="0"/>
            <a:ext cx="228601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828800"/>
            <a:ext cx="9144001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1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4C56C22-660B-4CCB-B6DA-70F70A615E8A}" type="datetime1">
              <a:rPr lang="en-GB" noProof="0" smtClean="0"/>
              <a:t>07/10/2024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68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A013F82-EE5E-44EE-A61D-E31C6657F26F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09Hay4dd4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7CncFCvCmi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_yC01NR139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opuLxOX64A?si=y3m-ai6CWjq0NzIq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hyperlink" Target="https://youtu.be/0joOeOb0mj4?si=0TNEn1eTxV4jVlqZ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adservices.com/pagead/aclk?sa=L&amp;ai=DChcSEwjQ3aT6-_mIAxVdmlAGHfJMCDMYABApGgJkZw&amp;ae=2&amp;co=1&amp;gclid=EAIaIQobChMI0N2k-vv5iAMVXZpQBh3yTAgzEAQYASABEgLBYPD_BwE&amp;ohost=www.google.com&amp;cid=CAASJeRoH6HjFYmhZFq2lXsyZ5Cc4LRWhV5o3dEU7W2zJ-IuvMVZMkA&amp;sig=AOD64_0Gwo131YUiBRcGMmeiqER-myk3Pw&amp;ctype=5&amp;q=&amp;ved=2ahUKEwiY4aD6-_mIAxVCSkEAHZ3pAA0Q9aACKAB6BAgFEBU&amp;adurl=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wgyn-cZV0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geQRGJ7DSHM" TargetMode="Externa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61F2F041-9FE6-347F-3D88-9021ABCD8030}"/>
              </a:ext>
            </a:extLst>
          </p:cNvPr>
          <p:cNvSpPr txBox="1">
            <a:spLocks/>
          </p:cNvSpPr>
          <p:nvPr/>
        </p:nvSpPr>
        <p:spPr>
          <a:xfrm>
            <a:off x="6886500" y="743107"/>
            <a:ext cx="4846239" cy="43636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dirty="0"/>
              <a:t>New Tech, Not so tech and Boat Hacks</a:t>
            </a: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E22F784D-7B66-1280-A57C-AD57CF4A8DA7}"/>
              </a:ext>
            </a:extLst>
          </p:cNvPr>
          <p:cNvSpPr txBox="1">
            <a:spLocks/>
          </p:cNvSpPr>
          <p:nvPr/>
        </p:nvSpPr>
        <p:spPr>
          <a:xfrm>
            <a:off x="8614692" y="5445481"/>
            <a:ext cx="3351128" cy="835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By Matt </a:t>
            </a:r>
            <a:r>
              <a:rPr lang="en-GB" dirty="0" err="1"/>
              <a:t>Longbone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9DC5A-80BF-A2E3-C40C-B4ED78E70DE9}"/>
              </a:ext>
            </a:extLst>
          </p:cNvPr>
          <p:cNvSpPr txBox="1"/>
          <p:nvPr/>
        </p:nvSpPr>
        <p:spPr>
          <a:xfrm>
            <a:off x="1773932" y="592560"/>
            <a:ext cx="4320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Newhaven yacht club warmly invites all members to its autumn 2024 ‘Skills forum’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E68618-899C-D8E5-08AC-78B9D119FEAD}"/>
              </a:ext>
            </a:extLst>
          </p:cNvPr>
          <p:cNvSpPr txBox="1"/>
          <p:nvPr/>
        </p:nvSpPr>
        <p:spPr>
          <a:xfrm>
            <a:off x="1765405" y="2924944"/>
            <a:ext cx="4905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Venue:</a:t>
            </a:r>
          </a:p>
          <a:p>
            <a:r>
              <a:rPr lang="en-US" dirty="0"/>
              <a:t>White Lion hotel, 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74 Claremont Rd, Seaford BN25 2BJ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6BE77D-2CE2-25F0-1D7F-11B88008B8F0}"/>
              </a:ext>
            </a:extLst>
          </p:cNvPr>
          <p:cNvSpPr txBox="1"/>
          <p:nvPr/>
        </p:nvSpPr>
        <p:spPr>
          <a:xfrm>
            <a:off x="2024969" y="3933889"/>
            <a:ext cx="438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Tuesday 8</a:t>
            </a:r>
            <a:r>
              <a:rPr lang="en-US" baseline="30000" dirty="0"/>
              <a:t>th</a:t>
            </a:r>
            <a:r>
              <a:rPr lang="en-US" dirty="0"/>
              <a:t> October, meet at 7pm</a:t>
            </a:r>
          </a:p>
        </p:txBody>
      </p:sp>
    </p:spTree>
    <p:extLst>
      <p:ext uri="{BB962C8B-B14F-4D97-AF65-F5344CB8AC3E}">
        <p14:creationId xmlns:p14="http://schemas.microsoft.com/office/powerpoint/2010/main" val="9735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29F2B-6F8B-F025-FDC8-644622E74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880D543-9E1B-73D3-9E61-862DFD453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Recent developments in battery technology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E069E15-40FD-1C9B-5874-FBD5073B5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3" y="1828800"/>
            <a:ext cx="5482952" cy="4419600"/>
          </a:xfrm>
        </p:spPr>
        <p:txBody>
          <a:bodyPr rtlCol="0"/>
          <a:lstStyle/>
          <a:p>
            <a:pPr rtl="0"/>
            <a:r>
              <a:rPr lang="en-GB" dirty="0"/>
              <a:t>We’re presumably all now familiar with Lithium or LifePO4, but how about these small lightweight ‘adjunct’ lithium units?</a:t>
            </a:r>
          </a:p>
          <a:p>
            <a:pPr lvl="1"/>
            <a:r>
              <a:rPr lang="en-GB" dirty="0">
                <a:hlinkClick r:id="rId3"/>
              </a:rPr>
              <a:t>Manufacturer video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08B2-DF41-2D3C-625C-FE8DFBE81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20" y="1700808"/>
            <a:ext cx="3886387" cy="388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7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EB6D5-58A0-F489-D848-47D7CA1D3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F93CBAA-E563-59B1-D239-223A9919D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908" y="692696"/>
            <a:ext cx="2372432" cy="815752"/>
          </a:xfrm>
        </p:spPr>
        <p:txBody>
          <a:bodyPr rtlCol="0"/>
          <a:lstStyle/>
          <a:p>
            <a:pPr rtl="0"/>
            <a:r>
              <a:rPr lang="en-GB" dirty="0" err="1"/>
              <a:t>iWinch</a:t>
            </a:r>
            <a:r>
              <a:rPr lang="en-GB" dirty="0"/>
              <a:t> bit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FFC2E-47CE-27BC-B857-4F1275D56706}"/>
              </a:ext>
            </a:extLst>
          </p:cNvPr>
          <p:cNvSpPr txBox="1"/>
          <p:nvPr/>
        </p:nvSpPr>
        <p:spPr>
          <a:xfrm>
            <a:off x="1568873" y="4367247"/>
            <a:ext cx="1894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iWinch video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0D9A4A-C0E5-F803-E860-8C5F627ED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2" y="581360"/>
            <a:ext cx="2814960" cy="2814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6C56B3-A175-B302-A83D-33C11E2E5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941" y="2172227"/>
            <a:ext cx="4399136" cy="4399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A350E2-5DEE-C32C-0E00-F11CDE0DDE55}"/>
              </a:ext>
            </a:extLst>
          </p:cNvPr>
          <p:cNvSpPr txBox="1"/>
          <p:nvPr/>
        </p:nvSpPr>
        <p:spPr>
          <a:xfrm>
            <a:off x="1568873" y="3997915"/>
            <a:ext cx="5540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budget friendly way to upgrade your winches</a:t>
            </a:r>
          </a:p>
        </p:txBody>
      </p:sp>
    </p:spTree>
    <p:extLst>
      <p:ext uri="{BB962C8B-B14F-4D97-AF65-F5344CB8AC3E}">
        <p14:creationId xmlns:p14="http://schemas.microsoft.com/office/powerpoint/2010/main" val="58918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81C6B-3BAE-CB3E-7E45-2903551FA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99494E2-E391-69DF-0BE2-6B2A7D41C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An easy way to get independent Mains power on board?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1471759-FEF9-AC38-F8B8-8DC23CF77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3" y="1828800"/>
            <a:ext cx="5482952" cy="4419600"/>
          </a:xfrm>
        </p:spPr>
        <p:txBody>
          <a:bodyPr rtlCol="0"/>
          <a:lstStyle/>
          <a:p>
            <a:pPr rtl="0"/>
            <a:r>
              <a:rPr lang="en-GB" dirty="0"/>
              <a:t>Portable power stations</a:t>
            </a:r>
          </a:p>
          <a:p>
            <a:pPr lvl="1"/>
            <a:r>
              <a:rPr lang="en-GB" dirty="0"/>
              <a:t>Essentially portable lithium batteries with in-built inverters</a:t>
            </a:r>
          </a:p>
          <a:p>
            <a:pPr lvl="2"/>
            <a:r>
              <a:rPr lang="en-GB" dirty="0"/>
              <a:t>Various wattage outputs available</a:t>
            </a:r>
          </a:p>
          <a:p>
            <a:pPr lvl="2"/>
            <a:r>
              <a:rPr lang="en-GB" dirty="0"/>
              <a:t>Charge them up when solar or </a:t>
            </a:r>
            <a:r>
              <a:rPr lang="en-GB" dirty="0" err="1"/>
              <a:t>shorepower</a:t>
            </a:r>
            <a:r>
              <a:rPr lang="en-GB" dirty="0"/>
              <a:t> is available, utilise them when it isn’t.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72E92-2ACB-17DE-0683-FF3A085D5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23" y="3664413"/>
            <a:ext cx="2840969" cy="2840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116941-C1F1-6874-9FB2-25BB592EC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794" y="1208111"/>
            <a:ext cx="2220889" cy="2220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6ABAAC-721F-DF57-7E01-5FE89A4E3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19" y="4274018"/>
            <a:ext cx="2193586" cy="219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2B783-A044-EA63-BEC8-C1C3A17B4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21297FF-B4BD-E5C2-A7DF-CF23FA271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Some Recent Tech developments in other boat accessories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D111452-0DE1-5309-BDF6-FE65BDC54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444" y="1772816"/>
            <a:ext cx="4669161" cy="3810000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Fire safety sticks</a:t>
            </a:r>
          </a:p>
          <a:p>
            <a:pPr lvl="1"/>
            <a:r>
              <a:rPr lang="en-GB" dirty="0"/>
              <a:t>A</a:t>
            </a:r>
            <a:r>
              <a:rPr lang="en-GB" dirty="0">
                <a:latin typeface="verdana" panose="020B0604030504040204" pitchFamily="34" charset="0"/>
              </a:rPr>
              <a:t>, B, C, F &amp; Electrical fires</a:t>
            </a:r>
          </a:p>
          <a:p>
            <a:pPr lvl="1"/>
            <a:r>
              <a:rPr lang="en-GB" dirty="0">
                <a:latin typeface="verdana" panose="020B0604030504040204" pitchFamily="34" charset="0"/>
              </a:rPr>
              <a:t> - 50 Seconds Discharge Time</a:t>
            </a:r>
          </a:p>
          <a:p>
            <a:pPr lvl="1"/>
            <a:r>
              <a:rPr lang="en-GB" dirty="0">
                <a:latin typeface="verdana" panose="020B0604030504040204" pitchFamily="34" charset="0"/>
              </a:rPr>
              <a:t> - Light &amp; Compact, No Damaging Residue, No Mess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E8D755-238E-DF93-1CB5-C888DDDAF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717" y="1175792"/>
            <a:ext cx="713896" cy="5301208"/>
          </a:xfrm>
          <a:prstGeom prst="rect">
            <a:avLst/>
          </a:prstGeom>
        </p:spPr>
      </p:pic>
      <p:sp>
        <p:nvSpPr>
          <p:cNvPr id="3" name="TextBox 2">
            <a:hlinkClick r:id="rId4"/>
            <a:extLst>
              <a:ext uri="{FF2B5EF4-FFF2-40B4-BE49-F238E27FC236}">
                <a16:creationId xmlns:a16="http://schemas.microsoft.com/office/drawing/2014/main" id="{8372D9C4-19DC-F2F9-442E-6841D8C5DA55}"/>
              </a:ext>
            </a:extLst>
          </p:cNvPr>
          <p:cNvSpPr txBox="1"/>
          <p:nvPr/>
        </p:nvSpPr>
        <p:spPr>
          <a:xfrm>
            <a:off x="2782044" y="4005064"/>
            <a:ext cx="2349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Independent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5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A517B-6108-F001-C335-FAC0F0AC7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280BAC8-576D-B5FA-184A-C166A21C5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Some Recent Tech developments in other boat accessories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F1B1E64-4E89-B868-9842-92647574A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444" y="1772816"/>
            <a:ext cx="5383112" cy="3810000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E-Propulsion E-lite electric outboard motor</a:t>
            </a:r>
          </a:p>
          <a:p>
            <a:pPr lvl="1"/>
            <a:r>
              <a:rPr lang="en-GB" dirty="0"/>
              <a:t>1.5 Hp equivalent, 378 </a:t>
            </a:r>
            <a:r>
              <a:rPr lang="en-GB" dirty="0" err="1"/>
              <a:t>Wh</a:t>
            </a:r>
            <a:r>
              <a:rPr lang="en-GB" dirty="0"/>
              <a:t> integrated lithium battery, 6.7Kg (14.7llbs) weight, excluding transom bracket. </a:t>
            </a:r>
            <a:r>
              <a:rPr lang="en-GB" sz="1800" dirty="0">
                <a:latin typeface="+mj-lt"/>
              </a:rPr>
              <a:t>Compact 297 x 75 x 890 mm</a:t>
            </a:r>
            <a:endParaRPr lang="en-GB" sz="1800" dirty="0"/>
          </a:p>
          <a:p>
            <a:pPr lvl="1"/>
            <a:r>
              <a:rPr lang="en-GB" dirty="0" err="1"/>
              <a:t>Upto</a:t>
            </a:r>
            <a:r>
              <a:rPr lang="en-GB" dirty="0"/>
              <a:t> 1.5 hours runtime (half throttle)</a:t>
            </a:r>
          </a:p>
          <a:p>
            <a:pPr lvl="1"/>
            <a:r>
              <a:rPr lang="en-GB" dirty="0">
                <a:hlinkClick r:id="rId3"/>
              </a:rPr>
              <a:t>Manufacturer link</a:t>
            </a:r>
            <a:endParaRPr lang="en-GB" dirty="0"/>
          </a:p>
          <a:p>
            <a:pPr lvl="1"/>
            <a:r>
              <a:rPr lang="en-GB" dirty="0">
                <a:hlinkClick r:id="rId4"/>
              </a:rPr>
              <a:t>Influencer link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E4FEA-9099-D87A-356B-A65963BF2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77" y="1260516"/>
            <a:ext cx="3452528" cy="3452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CF32AB-736C-3036-0A41-BA66622A8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89" y="2986780"/>
            <a:ext cx="2047488" cy="14236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011DCCE-C640-17E1-68E4-22159D3BE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375573"/>
              </p:ext>
            </p:extLst>
          </p:nvPr>
        </p:nvGraphicFramePr>
        <p:xfrm>
          <a:off x="2092483" y="5053292"/>
          <a:ext cx="9144000" cy="1487424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5180606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69091869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21467079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248095001"/>
                    </a:ext>
                  </a:extLst>
                </a:gridCol>
              </a:tblGrid>
              <a:tr h="37185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cap="all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Montserrat" panose="020F0502020204030204" pitchFamily="34" charset="0"/>
                        </a:rPr>
                        <a:t>POWER (W)</a:t>
                      </a:r>
                      <a:endParaRPr lang="en-GB" sz="1400" b="0" i="0" cap="all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Montserrat" panose="020F0502020204030204" pitchFamily="34" charset="0"/>
                      </a:endParaRPr>
                    </a:p>
                  </a:txBody>
                  <a:tcPr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cap="all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Montserrat" panose="020F0502020204030204" pitchFamily="34" charset="0"/>
                        </a:rPr>
                        <a:t>SPEED (MPH/KPH)</a:t>
                      </a:r>
                      <a:endParaRPr lang="en-GB" sz="1400" b="0" i="0" cap="all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Montserrat" panose="020F0502020204030204" pitchFamily="34" charset="0"/>
                      </a:endParaRPr>
                    </a:p>
                  </a:txBody>
                  <a:tcPr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cap="all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Montserrat" panose="020F0502020204030204" pitchFamily="34" charset="0"/>
                        </a:rPr>
                        <a:t>RUNTIME (HH:MM)</a:t>
                      </a:r>
                      <a:endParaRPr lang="en-GB" sz="1400" b="0" i="0" cap="all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Montserrat" panose="020F0502020204030204" pitchFamily="34" charset="0"/>
                      </a:endParaRPr>
                    </a:p>
                  </a:txBody>
                  <a:tcPr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cap="all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Montserrat" panose="020F0502020204030204" pitchFamily="34" charset="0"/>
                        </a:rPr>
                        <a:t>RANGE (MILE/KM)</a:t>
                      </a:r>
                      <a:endParaRPr lang="en-GB" sz="1400" b="0" i="0" cap="all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Montserrat" panose="020F0502020204030204" pitchFamily="34" charset="0"/>
                      </a:endParaRPr>
                    </a:p>
                  </a:txBody>
                  <a:tcPr marT="76200" marB="7620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60839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pPr fontAlgn="t"/>
                      <a:r>
                        <a:rPr lang="en-GB" sz="14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Half Power 250W</a:t>
                      </a:r>
                    </a:p>
                  </a:txBody>
                  <a:tcPr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4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3.7 / 6.0</a:t>
                      </a:r>
                    </a:p>
                  </a:txBody>
                  <a:tcPr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40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1h 30m</a:t>
                      </a:r>
                    </a:p>
                  </a:txBody>
                  <a:tcPr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40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5.6 / 9.0</a:t>
                      </a:r>
                    </a:p>
                  </a:txBody>
                  <a:tcPr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983863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pPr fontAlgn="t"/>
                      <a:r>
                        <a:rPr lang="en-GB" sz="14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Full Power 500W</a:t>
                      </a:r>
                    </a:p>
                  </a:txBody>
                  <a:tcPr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4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4.7 / 7.5</a:t>
                      </a:r>
                    </a:p>
                  </a:txBody>
                  <a:tcPr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40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45m</a:t>
                      </a:r>
                    </a:p>
                  </a:txBody>
                  <a:tcPr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4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3.5 / 5.6</a:t>
                      </a:r>
                    </a:p>
                  </a:txBody>
                  <a:tcPr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262715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pPr fontAlgn="t"/>
                      <a:r>
                        <a:rPr lang="en-GB" sz="14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Sport Mode 750W</a:t>
                      </a:r>
                    </a:p>
                  </a:txBody>
                  <a:tcPr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4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5.2 / 8.3</a:t>
                      </a:r>
                    </a:p>
                  </a:txBody>
                  <a:tcPr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4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**</a:t>
                      </a:r>
                    </a:p>
                  </a:txBody>
                  <a:tcPr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4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-</a:t>
                      </a:r>
                    </a:p>
                  </a:txBody>
                  <a:tcPr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727236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BB0AF434-5BB2-7D7C-078E-20DE846F8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194" y="471304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CF22C-BEA4-92BA-756C-31D0769C3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3502544-5EA7-A7F0-E440-01615890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008" y="318734"/>
            <a:ext cx="3250704" cy="828689"/>
          </a:xfrm>
        </p:spPr>
        <p:txBody>
          <a:bodyPr rtlCol="0"/>
          <a:lstStyle/>
          <a:p>
            <a:pPr rtl="0"/>
            <a:r>
              <a:rPr lang="en-GB" dirty="0"/>
              <a:t>Boat ‘Hacks’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F61F2E-1F53-E7DD-6457-3D2005422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003" y="1185591"/>
            <a:ext cx="2308164" cy="1716989"/>
          </a:xfrm>
        </p:spPr>
        <p:txBody>
          <a:bodyPr rtlCol="0">
            <a:normAutofit/>
          </a:bodyPr>
          <a:lstStyle/>
          <a:p>
            <a:pPr rtl="0"/>
            <a:r>
              <a:rPr lang="en-GB" sz="2000" dirty="0"/>
              <a:t>Rigging inspections from the safety of the cockpit?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E31D0BF2-C094-4B99-779D-5009DE79F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194" y="471304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9A4A13-F122-174C-DAF8-5C4AD950F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5" y="318735"/>
            <a:ext cx="3138407" cy="17653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001F7E-B9F8-245B-1CDB-55FB8A23F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2135" r="44707" b="637"/>
          <a:stretch/>
        </p:blipFill>
        <p:spPr>
          <a:xfrm>
            <a:off x="1305814" y="2957886"/>
            <a:ext cx="3082650" cy="37137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E60D78-0B92-F539-FFE5-55E91E655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6" t="2773" r="12406"/>
          <a:stretch/>
        </p:blipFill>
        <p:spPr>
          <a:xfrm>
            <a:off x="9118748" y="2420888"/>
            <a:ext cx="2880320" cy="42507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073566-ABEF-2B51-BE11-37A701A9C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8" t="-76637" r="3" b="-1"/>
          <a:stretch/>
        </p:blipFill>
        <p:spPr>
          <a:xfrm>
            <a:off x="10063597" y="-1184253"/>
            <a:ext cx="1926803" cy="3447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67E28-C0EB-FF28-FF92-E949204684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t="-11940" r="17947" b="14713"/>
          <a:stretch/>
        </p:blipFill>
        <p:spPr>
          <a:xfrm>
            <a:off x="4536055" y="4538418"/>
            <a:ext cx="2504889" cy="2133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F0183F-3BC7-8EF1-6A47-A807B6D448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6" r="27485"/>
          <a:stretch/>
        </p:blipFill>
        <p:spPr>
          <a:xfrm>
            <a:off x="7040943" y="2415097"/>
            <a:ext cx="1898931" cy="22606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02E6F4-7B67-FA7E-5437-390AEC98AD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631" y="1297937"/>
            <a:ext cx="2728436" cy="153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8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40969-5BA2-F753-4BED-A36F4E52B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2A59C5B-C983-A72E-7B9B-775C15B9E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887758"/>
          </a:xfrm>
        </p:spPr>
        <p:txBody>
          <a:bodyPr rtlCol="0"/>
          <a:lstStyle/>
          <a:p>
            <a:pPr rtl="0"/>
            <a:r>
              <a:rPr lang="en-GB" dirty="0"/>
              <a:t>Boat ‘Hacks’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1C75364-041A-4A4C-9212-E357B355D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932" y="1347631"/>
            <a:ext cx="3672408" cy="887757"/>
          </a:xfrm>
        </p:spPr>
        <p:txBody>
          <a:bodyPr rtlCol="0">
            <a:noAutofit/>
          </a:bodyPr>
          <a:lstStyle/>
          <a:p>
            <a:pPr rtl="0"/>
            <a:r>
              <a:rPr lang="en-GB" sz="2800" dirty="0"/>
              <a:t>Roll-up cockpit flooring</a:t>
            </a:r>
          </a:p>
          <a:p>
            <a:pPr lvl="1"/>
            <a:r>
              <a:rPr lang="en-GB" sz="2400" dirty="0"/>
              <a:t>Dirt catching</a:t>
            </a:r>
          </a:p>
          <a:p>
            <a:pPr lvl="1"/>
            <a:r>
              <a:rPr lang="en-GB" sz="2400" dirty="0"/>
              <a:t>Comfort in hot environments</a:t>
            </a:r>
          </a:p>
          <a:p>
            <a:pPr lvl="1"/>
            <a:r>
              <a:rPr lang="en-GB" sz="2400" dirty="0"/>
              <a:t>Floor protection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0A639-561A-EE55-7E98-990C52A8F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3" r="11404" b="19261"/>
          <a:stretch/>
        </p:blipFill>
        <p:spPr>
          <a:xfrm>
            <a:off x="8894304" y="2784682"/>
            <a:ext cx="3032756" cy="3841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653AE8-07E9-09CF-4F26-980C1FDF8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2" r="18600" b="21649"/>
          <a:stretch/>
        </p:blipFill>
        <p:spPr>
          <a:xfrm>
            <a:off x="10410682" y="267513"/>
            <a:ext cx="1375087" cy="2160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AD2CE-D4F7-A05B-B84D-0185737BD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" t="-5467" r="591" b="14394"/>
          <a:stretch/>
        </p:blipFill>
        <p:spPr>
          <a:xfrm>
            <a:off x="5662364" y="62503"/>
            <a:ext cx="2880320" cy="4632921"/>
          </a:xfrm>
          <a:prstGeom prst="rect">
            <a:avLst/>
          </a:prstGeom>
        </p:spPr>
      </p:pic>
      <p:sp>
        <p:nvSpPr>
          <p:cNvPr id="9" name="TextBox 8">
            <a:hlinkClick r:id="rId6"/>
            <a:extLst>
              <a:ext uri="{FF2B5EF4-FFF2-40B4-BE49-F238E27FC236}">
                <a16:creationId xmlns:a16="http://schemas.microsoft.com/office/drawing/2014/main" id="{D1E720E5-6197-BB39-78B5-68EA2CCD4DDB}"/>
              </a:ext>
            </a:extLst>
          </p:cNvPr>
          <p:cNvSpPr txBox="1"/>
          <p:nvPr/>
        </p:nvSpPr>
        <p:spPr>
          <a:xfrm>
            <a:off x="5733805" y="4899388"/>
            <a:ext cx="720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2DEFE-97D8-AB74-6ECA-93653D94A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4E0B71F-1BB4-2CF8-0EBB-B05865299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3" y="381000"/>
            <a:ext cx="3106687" cy="887759"/>
          </a:xfrm>
        </p:spPr>
        <p:txBody>
          <a:bodyPr rtlCol="0"/>
          <a:lstStyle/>
          <a:p>
            <a:pPr rtl="0"/>
            <a:r>
              <a:rPr lang="en-GB" dirty="0"/>
              <a:t>Boat ‘Hacks’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6D7EB1C-95A1-52CF-76A6-287F63F64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738" y="1316947"/>
            <a:ext cx="3078132" cy="1077017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en-GB" dirty="0"/>
              <a:t>Dealing </a:t>
            </a:r>
            <a:r>
              <a:rPr lang="en-GB" dirty="0" err="1"/>
              <a:t>with‘Westerly</a:t>
            </a:r>
            <a:r>
              <a:rPr lang="en-GB" dirty="0"/>
              <a:t> droop’</a:t>
            </a:r>
          </a:p>
          <a:p>
            <a:pPr lvl="1"/>
            <a:r>
              <a:rPr lang="en-GB" dirty="0" err="1"/>
              <a:t>Corex</a:t>
            </a:r>
            <a:r>
              <a:rPr lang="en-GB" dirty="0"/>
              <a:t> headlining panels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7B128A20-2F0A-AD8C-118D-1BCC99CCD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194" y="471304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A9C21-9E32-65FB-E5F2-9312193BD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7"/>
          <a:stretch/>
        </p:blipFill>
        <p:spPr>
          <a:xfrm rot="5400000">
            <a:off x="10499106" y="439934"/>
            <a:ext cx="1743842" cy="1110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056B25-8143-428D-A3ED-5B5EB952D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1113" y="2549660"/>
            <a:ext cx="4653134" cy="3489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F40EF-64C3-8CE0-9B0A-6DE0477DD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84" y="147138"/>
            <a:ext cx="2015470" cy="1511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9C6FC5-7583-E1BC-FBAB-57403F962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84" y="123292"/>
            <a:ext cx="2238179" cy="1678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4BA776-3834-0C5D-4CE8-0DC4730329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5493" y="2555889"/>
            <a:ext cx="4653135" cy="34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4CE12871-AF5E-0608-D5E5-210C27685A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9611" y="381003"/>
            <a:ext cx="3106683" cy="887763"/>
          </a:xfrm>
        </p:spPr>
        <p:txBody>
          <a:bodyPr/>
          <a:lstStyle/>
          <a:p>
            <a:pPr lvl="0"/>
            <a:r>
              <a:rPr lang="en-GB"/>
              <a:t>Boat ‘Hacks’</a:t>
            </a: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D2C65DF3-FFC9-ECF6-6819-BEB2B49058E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008159" y="1400943"/>
            <a:ext cx="3793552" cy="4495364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en-GB" sz="3200" dirty="0"/>
              <a:t>Solar panel ‘tricks’</a:t>
            </a:r>
          </a:p>
          <a:p>
            <a:pPr lvl="1">
              <a:lnSpc>
                <a:spcPct val="80000"/>
              </a:lnSpc>
            </a:pPr>
            <a:r>
              <a:rPr lang="en-GB" dirty="0"/>
              <a:t>Strategic </a:t>
            </a:r>
            <a:r>
              <a:rPr lang="en-GB" dirty="0" err="1"/>
              <a:t>dynema</a:t>
            </a:r>
            <a:r>
              <a:rPr lang="en-GB" dirty="0"/>
              <a:t> cord placement means solar panel can be routed to 3 positions very quickly and easily.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DF659E50-8276-CA66-4C22-226AFA4D6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13">
            <a:off x="6639735" y="1396129"/>
            <a:ext cx="6006657" cy="450499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2E67A613-C11F-3758-9703-F8A6D35194B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141712" y="4451963"/>
            <a:ext cx="612127" cy="36628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76C25890-EA58-CFF6-D9CB-40AB544EA8D7}"/>
              </a:ext>
            </a:extLst>
          </p:cNvPr>
          <p:cNvCxnSpPr>
            <a:cxnSpLocks/>
          </p:cNvCxnSpPr>
          <p:nvPr/>
        </p:nvCxnSpPr>
        <p:spPr>
          <a:xfrm rot="5400000">
            <a:off x="9820421" y="4293426"/>
            <a:ext cx="444542" cy="443887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EC840-8CBC-8690-B5BC-508429CCF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6048BEC-8F3D-6FA4-3F99-EF1B56445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3" y="381000"/>
            <a:ext cx="3106687" cy="887759"/>
          </a:xfrm>
        </p:spPr>
        <p:txBody>
          <a:bodyPr rtlCol="0"/>
          <a:lstStyle/>
          <a:p>
            <a:pPr rtl="0"/>
            <a:r>
              <a:rPr lang="en-GB" dirty="0"/>
              <a:t>Boat ‘Hacks’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BA4EDD-0655-66C7-CF85-2E18C88A8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3813" y="1408893"/>
            <a:ext cx="5666802" cy="1077017"/>
          </a:xfrm>
        </p:spPr>
        <p:txBody>
          <a:bodyPr rtlCol="0">
            <a:normAutofit/>
          </a:bodyPr>
          <a:lstStyle/>
          <a:p>
            <a:pPr rtl="0"/>
            <a:r>
              <a:rPr lang="en-GB" sz="2000" dirty="0"/>
              <a:t>Refreshment and sustenance underway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AE5B992C-8B58-132E-3F1A-AD5578CCF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194" y="4713044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8C4AD5-B603-39E3-C2ED-D11DA4449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26" y="2399803"/>
            <a:ext cx="3665810" cy="3665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F5B4B-5E31-CEF8-9490-4D5657846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69" y="2418722"/>
            <a:ext cx="3116750" cy="3704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D39CCD-B1FD-3ED9-957B-BF6CB2820C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02" y="2418722"/>
            <a:ext cx="3276962" cy="367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5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tx1"/>
            </a:gs>
            <a:gs pos="93000">
              <a:srgbClr val="134251"/>
            </a:gs>
            <a:gs pos="88000">
              <a:srgbClr val="134251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174533" y="1772816"/>
            <a:ext cx="4176464" cy="3085728"/>
          </a:xfrm>
        </p:spPr>
        <p:txBody>
          <a:bodyPr rtlCol="0">
            <a:normAutofit/>
          </a:bodyPr>
          <a:lstStyle/>
          <a:p>
            <a:pPr rtl="0"/>
            <a:r>
              <a:rPr lang="en-GB" sz="5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New Tech, Not so tech and Boat Hacks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By Matt </a:t>
            </a:r>
            <a:r>
              <a:rPr lang="en-GB" dirty="0" err="1">
                <a:solidFill>
                  <a:schemeClr val="accent4">
                    <a:lumMod val="75000"/>
                  </a:schemeClr>
                </a:solidFill>
              </a:rPr>
              <a:t>Longbone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77020D-BB90-D812-D946-9B8459A53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78801" y="-619067"/>
            <a:ext cx="9092076" cy="6819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58A4E1-79E4-C13D-C3BF-CEB134033CE9}"/>
              </a:ext>
            </a:extLst>
          </p:cNvPr>
          <p:cNvSpPr txBox="1"/>
          <p:nvPr/>
        </p:nvSpPr>
        <p:spPr>
          <a:xfrm>
            <a:off x="3502124" y="259800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‘as tested’ here!...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760241-3F41-CBA7-B660-FD0D357026D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6" y="168689"/>
            <a:ext cx="2304256" cy="16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2591D-955B-F2DA-491F-45130E2EA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C571F738-F024-63BD-72E9-7DE6B78940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9611" y="381003"/>
            <a:ext cx="3106683" cy="887763"/>
          </a:xfrm>
        </p:spPr>
        <p:txBody>
          <a:bodyPr/>
          <a:lstStyle/>
          <a:p>
            <a:pPr lvl="0"/>
            <a:r>
              <a:rPr lang="en-GB" dirty="0"/>
              <a:t>Discussion</a:t>
            </a: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7933C041-0B2C-857A-D53D-EF143B93191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008158" y="1400943"/>
            <a:ext cx="8910790" cy="1163961"/>
          </a:xfrm>
        </p:spPr>
        <p:txBody>
          <a:bodyPr>
            <a:normAutofit/>
          </a:bodyPr>
          <a:lstStyle/>
          <a:p>
            <a:pPr marL="0" lvl="0" indent="0">
              <a:lnSpc>
                <a:spcPct val="80000"/>
              </a:lnSpc>
              <a:buNone/>
            </a:pPr>
            <a:r>
              <a:rPr lang="en-GB" sz="2800" dirty="0"/>
              <a:t>…and now your own improvements / ‘Hacks’?</a:t>
            </a:r>
            <a:r>
              <a:rPr lang="en-GB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495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69266" y="232048"/>
            <a:ext cx="9144001" cy="1219200"/>
          </a:xfrm>
        </p:spPr>
        <p:txBody>
          <a:bodyPr rtlCol="0"/>
          <a:lstStyle/>
          <a:p>
            <a:pPr rtl="0"/>
            <a:r>
              <a:rPr lang="en-GB" dirty="0"/>
              <a:t>Some Recent Tech developments in yacht design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446340" y="1131127"/>
            <a:ext cx="5266927" cy="1148730"/>
          </a:xfrm>
        </p:spPr>
        <p:txBody>
          <a:bodyPr rtlCol="0"/>
          <a:lstStyle/>
          <a:p>
            <a:pPr rtl="0"/>
            <a:r>
              <a:rPr lang="en-GB" dirty="0"/>
              <a:t>Foiling</a:t>
            </a:r>
          </a:p>
          <a:p>
            <a:pPr lvl="1"/>
            <a:r>
              <a:rPr lang="en-GB" sz="1600" dirty="0"/>
              <a:t>Coming to a cruiser near us soon?</a:t>
            </a:r>
          </a:p>
          <a:p>
            <a:pPr lvl="1"/>
            <a:r>
              <a:rPr lang="en-GB" sz="1600" dirty="0"/>
              <a:t>G4 by Holland composites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20E53-0D5A-691E-E0F4-54AC1F5F4AF9}"/>
              </a:ext>
            </a:extLst>
          </p:cNvPr>
          <p:cNvSpPr txBox="1"/>
          <p:nvPr/>
        </p:nvSpPr>
        <p:spPr>
          <a:xfrm>
            <a:off x="9010041" y="1793890"/>
            <a:ext cx="3406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G4 by Holland composites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BEA21-0354-9BD6-DDF3-94EA53020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51" y="3536562"/>
            <a:ext cx="4414514" cy="2940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A9B4C-7A19-E0C7-3902-13782EE68CF3}"/>
              </a:ext>
            </a:extLst>
          </p:cNvPr>
          <p:cNvSpPr txBox="1"/>
          <p:nvPr/>
        </p:nvSpPr>
        <p:spPr>
          <a:xfrm>
            <a:off x="7451265" y="2626192"/>
            <a:ext cx="410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Seen these? IWS –Inflated wing sail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FF56E-8625-07C1-8FE4-1BD6B1E2BE3F}"/>
              </a:ext>
            </a:extLst>
          </p:cNvPr>
          <p:cNvSpPr txBox="1"/>
          <p:nvPr/>
        </p:nvSpPr>
        <p:spPr>
          <a:xfrm>
            <a:off x="2194681" y="2454485"/>
            <a:ext cx="52565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b="1" i="0" u="none" strike="noStrike" cap="all" dirty="0">
                <a:solidFill>
                  <a:schemeClr val="bg2">
                    <a:lumMod val="10000"/>
                    <a:lumOff val="90000"/>
                  </a:schemeClr>
                </a:solidFill>
                <a:effectLst/>
                <a:latin typeface="MuseoSans_300"/>
              </a:rPr>
              <a:t>REDUCES EFFORT ON THE BOAT: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effectLst/>
                <a:latin typeface="Roboto" panose="020F0502020204030204" pitchFamily="34" charset="0"/>
              </a:rPr>
              <a:t> </a:t>
            </a:r>
            <a:r>
              <a:rPr lang="en-GB" b="0" i="0" u="none" strike="noStrike" dirty="0">
                <a:effectLst/>
                <a:latin typeface="inherit"/>
              </a:rPr>
              <a:t>Shape control using the internal pressure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effectLst/>
                <a:latin typeface="inherit"/>
              </a:rPr>
              <a:t>no battens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effectLst/>
                <a:latin typeface="inherit"/>
              </a:rPr>
              <a:t>no local stress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effectLst/>
                <a:latin typeface="inherit"/>
              </a:rPr>
              <a:t>better aging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effectLst/>
                <a:latin typeface="inherit"/>
              </a:rPr>
              <a:t>The wing flies vertically and does not create local stress inside the membrane (light sail cloth used for both ribs and the fairing)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effectLst/>
                <a:latin typeface="inherit"/>
              </a:rPr>
              <a:t>Little heel angle upwind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effectLst/>
                <a:latin typeface="inherit"/>
              </a:rPr>
              <a:t>Perfect for gigantic sails such as superyachts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effectLst/>
                <a:latin typeface="inherit"/>
              </a:rPr>
              <a:t>Free-standing, </a:t>
            </a:r>
            <a:r>
              <a:rPr lang="en-GB" b="0" i="0" u="none" strike="noStrike" dirty="0">
                <a:solidFill>
                  <a:srgbClr val="FFFF00"/>
                </a:solidFill>
                <a:effectLst/>
                <a:latin typeface="inherit"/>
              </a:rPr>
              <a:t>retractable</a:t>
            </a:r>
            <a:r>
              <a:rPr lang="en-GB" b="0" i="0" u="none" strike="noStrike" dirty="0">
                <a:effectLst/>
                <a:latin typeface="inherit"/>
              </a:rPr>
              <a:t> and light mast hidden inside the wing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effectLst/>
                <a:latin typeface="inherit"/>
              </a:rPr>
              <a:t>Less leeway control needed, lighter keel and boat reinforcements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effectLst/>
                <a:latin typeface="inherit"/>
              </a:rPr>
              <a:t>A refined deck free of any hardware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E652B-4341-F0CF-8CDA-B89EF9A8A1BA}"/>
              </a:ext>
            </a:extLst>
          </p:cNvPr>
          <p:cNvSpPr txBox="1"/>
          <p:nvPr/>
        </p:nvSpPr>
        <p:spPr>
          <a:xfrm>
            <a:off x="7606580" y="3049169"/>
            <a:ext cx="5398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IWS Wing sail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0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D8784-80D9-0AC3-6D41-EC1E9D89A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5931510-C595-8980-1C09-62B388ED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760" y="332656"/>
            <a:ext cx="9731422" cy="1219200"/>
          </a:xfrm>
        </p:spPr>
        <p:txBody>
          <a:bodyPr rtlCol="0"/>
          <a:lstStyle/>
          <a:p>
            <a:pPr algn="ctr" rtl="0"/>
            <a:r>
              <a:rPr lang="en-GB" dirty="0"/>
              <a:t>A quick word on NMEA 0183 vs NMEA 2000</a:t>
            </a:r>
            <a:br>
              <a:rPr lang="en-GB" dirty="0"/>
            </a:br>
            <a:r>
              <a:rPr lang="en-GB" sz="2800" dirty="0"/>
              <a:t>(because connectivity is king!)</a:t>
            </a:r>
            <a:endParaRPr lang="en-GB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2834F6C7-EC8E-26A6-B5BA-E9A8A312F9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0327936"/>
              </p:ext>
            </p:extLst>
          </p:nvPr>
        </p:nvGraphicFramePr>
        <p:xfrm>
          <a:off x="1557908" y="1828800"/>
          <a:ext cx="10153126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413744086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265481208"/>
                    </a:ext>
                  </a:extLst>
                </a:gridCol>
                <a:gridCol w="3150348">
                  <a:extLst>
                    <a:ext uri="{9D8B030D-6E8A-4147-A177-3AD203B41FA5}">
                      <a16:colId xmlns:a16="http://schemas.microsoft.com/office/drawing/2014/main" val="559049259"/>
                    </a:ext>
                  </a:extLst>
                </a:gridCol>
                <a:gridCol w="2538282">
                  <a:extLst>
                    <a:ext uri="{9D8B030D-6E8A-4147-A177-3AD203B41FA5}">
                      <a16:colId xmlns:a16="http://schemas.microsoft.com/office/drawing/2014/main" val="7133076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NMEA 0183 Disadvantages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NMEA 0183 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NMEA 2000 Disadvantages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NMEA 2000 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128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Serial connection (RS232 or RS422), ‘1 to 1 connection method’ requiring multiplexers and buffers to connect multiple devices together. Slow and </a:t>
                      </a:r>
                      <a:r>
                        <a:rPr lang="en-US" sz="1400" dirty="0" err="1"/>
                        <a:t>uni</a:t>
                      </a:r>
                      <a:r>
                        <a:rPr lang="en-US" sz="1400" dirty="0"/>
                        <a:t>-directional.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(Conversion gateways are available (to allow older NMEA0183 kit to work on an NMEA2000 network.)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Difficult to Debug without specialized equipment.  Interoperability between vendors still not perfect.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Controller area network (</a:t>
                      </a:r>
                      <a:r>
                        <a:rPr lang="en-US" sz="1400" dirty="0" err="1"/>
                        <a:t>Canbus</a:t>
                      </a:r>
                      <a:r>
                        <a:rPr lang="en-US" sz="1400" dirty="0"/>
                        <a:t>) powered backbone. Simultaneous ‘talkers’ and ‘listeners’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Low data transfer rate, originally 4800 baud, but AIS drove requirement for 38400 baud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(for signals with only two possible states one baud = 1 bit/second)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Still insufficient for complex data </a:t>
                      </a:r>
                      <a:r>
                        <a:rPr lang="en-US" sz="1400" i="1" dirty="0" err="1"/>
                        <a:t>eg</a:t>
                      </a:r>
                      <a:r>
                        <a:rPr lang="en-US" sz="1400" i="1" dirty="0"/>
                        <a:t>: </a:t>
                      </a:r>
                      <a:r>
                        <a:rPr lang="en-US" sz="1400" dirty="0"/>
                        <a:t>Video/Cartography…higher data demands mostly replaced with Cat 5 ethernet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50 x faster than NMEA0183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541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Significant problems with backbone result in all connected devices stopping working!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Nearly endless data sharing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495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(Think about redundancy/backup connections/options!)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370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09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4B10B-807B-7C65-65B9-A70709983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97041FE-7F07-F4B2-666F-51250790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178" y="176602"/>
            <a:ext cx="2818656" cy="691480"/>
          </a:xfrm>
        </p:spPr>
        <p:txBody>
          <a:bodyPr rtlCol="0"/>
          <a:lstStyle/>
          <a:p>
            <a:pPr rtl="0"/>
            <a:r>
              <a:rPr lang="en-GB" dirty="0"/>
              <a:t>NMEA 0183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EBC453-FD2F-938F-6634-06BDE991C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9" r="27843"/>
          <a:stretch/>
        </p:blipFill>
        <p:spPr>
          <a:xfrm>
            <a:off x="7468385" y="981865"/>
            <a:ext cx="4536504" cy="2826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BB1D48-9C07-8CB2-E2C4-CDADCAE16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20" y="962184"/>
            <a:ext cx="5397500" cy="2794000"/>
          </a:xfrm>
          <a:prstGeom prst="rect">
            <a:avLst/>
          </a:prstGeom>
        </p:spPr>
      </p:pic>
      <p:sp>
        <p:nvSpPr>
          <p:cNvPr id="9" name="Title 12">
            <a:extLst>
              <a:ext uri="{FF2B5EF4-FFF2-40B4-BE49-F238E27FC236}">
                <a16:creationId xmlns:a16="http://schemas.microsoft.com/office/drawing/2014/main" id="{C194AE4A-CB7D-7E6E-2600-462ED974D9AC}"/>
              </a:ext>
            </a:extLst>
          </p:cNvPr>
          <p:cNvSpPr txBox="1">
            <a:spLocks/>
          </p:cNvSpPr>
          <p:nvPr/>
        </p:nvSpPr>
        <p:spPr>
          <a:xfrm>
            <a:off x="7442770" y="140631"/>
            <a:ext cx="2818656" cy="691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NMEA 2000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DB4BD4-A975-B16B-90B0-231C88F1E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20" y="3860684"/>
            <a:ext cx="5397500" cy="1512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907318-50CF-4C00-E274-B5AB29E0C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845" y="3957639"/>
            <a:ext cx="4758044" cy="263971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8E9A53-5803-C28A-0D4C-2DAF098735E8}"/>
              </a:ext>
            </a:extLst>
          </p:cNvPr>
          <p:cNvCxnSpPr/>
          <p:nvPr/>
        </p:nvCxnSpPr>
        <p:spPr>
          <a:xfrm flipV="1">
            <a:off x="7030516" y="962184"/>
            <a:ext cx="0" cy="57551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02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AB85C-BC63-D8E8-5BF1-14E587134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60587BC-3B62-EFE4-D7CA-DF99FF74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599728"/>
          </a:xfrm>
        </p:spPr>
        <p:txBody>
          <a:bodyPr rtlCol="0"/>
          <a:lstStyle/>
          <a:p>
            <a:pPr rtl="0"/>
            <a:r>
              <a:rPr lang="en-GB" dirty="0"/>
              <a:t>…or go Wireless?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17B1F4-6E95-4667-74C9-CEC27D228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2" y="1265719"/>
            <a:ext cx="6764288" cy="522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8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07D3A-2E0C-2B0D-4B14-C78264857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822D372-23EF-9852-16CB-CA6D161A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436" y="392685"/>
            <a:ext cx="4877250" cy="1463824"/>
          </a:xfrm>
        </p:spPr>
        <p:txBody>
          <a:bodyPr rtlCol="0">
            <a:normAutofit/>
          </a:bodyPr>
          <a:lstStyle/>
          <a:p>
            <a:pPr rtl="0"/>
            <a:r>
              <a:rPr lang="en-GB" sz="2800" dirty="0"/>
              <a:t>New tech</a:t>
            </a:r>
            <a:br>
              <a:rPr lang="en-GB" sz="2800" dirty="0"/>
            </a:br>
            <a:r>
              <a:rPr lang="en-GB" sz="1800" dirty="0"/>
              <a:t>Solid state </a:t>
            </a:r>
            <a:r>
              <a:rPr lang="en-GB" sz="1800" dirty="0" err="1"/>
              <a:t>Dopler</a:t>
            </a:r>
            <a:r>
              <a:rPr lang="en-GB" sz="1800" dirty="0"/>
              <a:t> radar (no magnetron) with target </a:t>
            </a:r>
            <a:r>
              <a:rPr lang="en-GB" sz="1800" dirty="0" err="1"/>
              <a:t>analyzer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51EC88-94B7-0ECF-833C-33F240C45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6" y="2037281"/>
            <a:ext cx="5073476" cy="4428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3E4E32-2A54-031E-F64F-275858110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2037279"/>
            <a:ext cx="4877251" cy="3767985"/>
          </a:xfrm>
          <a:prstGeom prst="rect">
            <a:avLst/>
          </a:pr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07AA2DD3-147B-8548-6CEF-C9BA0D8910CD}"/>
              </a:ext>
            </a:extLst>
          </p:cNvPr>
          <p:cNvSpPr txBox="1">
            <a:spLocks/>
          </p:cNvSpPr>
          <p:nvPr/>
        </p:nvSpPr>
        <p:spPr>
          <a:xfrm>
            <a:off x="1584401" y="1107945"/>
            <a:ext cx="1872208" cy="50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Old tech</a:t>
            </a:r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FA1822EB-A121-8F39-3055-BE35AC844508}"/>
              </a:ext>
            </a:extLst>
          </p:cNvPr>
          <p:cNvSpPr txBox="1">
            <a:spLocks/>
          </p:cNvSpPr>
          <p:nvPr/>
        </p:nvSpPr>
        <p:spPr>
          <a:xfrm>
            <a:off x="1571065" y="308437"/>
            <a:ext cx="4877250" cy="50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Progress with radar…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6333AC-6DA0-73E4-9376-273F8238B149}"/>
              </a:ext>
            </a:extLst>
          </p:cNvPr>
          <p:cNvSpPr txBox="1"/>
          <p:nvPr/>
        </p:nvSpPr>
        <p:spPr>
          <a:xfrm>
            <a:off x="1845940" y="609329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AIS solutions also often now have similar target threat intelligence.</a:t>
            </a:r>
          </a:p>
        </p:txBody>
      </p:sp>
    </p:spTree>
    <p:extLst>
      <p:ext uri="{BB962C8B-B14F-4D97-AF65-F5344CB8AC3E}">
        <p14:creationId xmlns:p14="http://schemas.microsoft.com/office/powerpoint/2010/main" val="40027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66BD3-C828-8755-0ABE-FC0F45467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CFF45ED-BCDC-51D4-7DA5-1B8BDB1B3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An assortment of recent Tech developments in boat electronics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B6A69A8-43BC-7CE5-BA72-0CF97FFD7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3" y="1828800"/>
            <a:ext cx="5374791" cy="3760440"/>
          </a:xfrm>
        </p:spPr>
        <p:txBody>
          <a:bodyPr rtlCol="0"/>
          <a:lstStyle/>
          <a:p>
            <a:pPr rtl="0"/>
            <a:r>
              <a:rPr lang="en-GB" dirty="0"/>
              <a:t>Newer design Emergency position indicator radio beacons (EPIRBS) and Personal locator Beacons (PLB’s) now have ‘</a:t>
            </a:r>
            <a:r>
              <a:rPr lang="en-GB" dirty="0" err="1"/>
              <a:t>ReturnLink</a:t>
            </a:r>
            <a:r>
              <a:rPr lang="en-GB" dirty="0"/>
              <a:t>’ acknowledgement built-in.</a:t>
            </a:r>
          </a:p>
          <a:p>
            <a:pPr lvl="1"/>
            <a:r>
              <a:rPr lang="en-GB" dirty="0"/>
              <a:t>A visual acknowledgement that your distress signal has been received by the authorities.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C49EEE-ABF9-63B2-26F9-4BD45D1CF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24" y="1052736"/>
            <a:ext cx="3580820" cy="3580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A509F9-202D-E724-BC76-7F551557F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63" y="3644900"/>
            <a:ext cx="1384300" cy="2832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C735BB-ED15-4120-AA5B-EEC8CAC9D89D}"/>
              </a:ext>
            </a:extLst>
          </p:cNvPr>
          <p:cNvSpPr txBox="1"/>
          <p:nvPr/>
        </p:nvSpPr>
        <p:spPr>
          <a:xfrm>
            <a:off x="9190756" y="1546937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Expected battery life 72 hours+, typically ship mounted or in ‘Grab’ bag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4F9F22-0111-776B-1696-85C4B9EF1D97}"/>
              </a:ext>
            </a:extLst>
          </p:cNvPr>
          <p:cNvSpPr txBox="1"/>
          <p:nvPr/>
        </p:nvSpPr>
        <p:spPr>
          <a:xfrm>
            <a:off x="7616434" y="5060950"/>
            <a:ext cx="2552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Expected battery life 24 hours, typically person mounted</a:t>
            </a:r>
          </a:p>
        </p:txBody>
      </p:sp>
    </p:spTree>
    <p:extLst>
      <p:ext uri="{BB962C8B-B14F-4D97-AF65-F5344CB8AC3E}">
        <p14:creationId xmlns:p14="http://schemas.microsoft.com/office/powerpoint/2010/main" val="387797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9D57F-99AF-4723-3DCA-ABF5FD4E3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0B82CF1-366F-7B47-125C-C6DECDB31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940" y="978502"/>
            <a:ext cx="5635745" cy="5328592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New design AIS/DSC MOB beacons</a:t>
            </a:r>
          </a:p>
          <a:p>
            <a:r>
              <a:rPr lang="en-GB" b="1" dirty="0" err="1"/>
              <a:t>sMRT</a:t>
            </a:r>
            <a:r>
              <a:rPr lang="en-GB" b="1" dirty="0"/>
              <a:t> SHIELD+</a:t>
            </a:r>
            <a:endParaRPr lang="en-GB" dirty="0"/>
          </a:p>
          <a:p>
            <a:pPr lvl="1"/>
            <a:r>
              <a:rPr lang="en-GB" dirty="0"/>
              <a:t>Automatically water-activated</a:t>
            </a:r>
          </a:p>
          <a:p>
            <a:pPr lvl="1"/>
            <a:r>
              <a:rPr lang="en-GB" dirty="0"/>
              <a:t>Dual GNSS (</a:t>
            </a:r>
            <a:r>
              <a:rPr lang="en-GB" i="1" dirty="0" err="1"/>
              <a:t>ie</a:t>
            </a:r>
            <a:r>
              <a:rPr lang="en-GB" i="1" dirty="0"/>
              <a:t>: </a:t>
            </a:r>
            <a:r>
              <a:rPr lang="en-GB" dirty="0"/>
              <a:t>GPS/</a:t>
            </a:r>
            <a:r>
              <a:rPr lang="en-GB" dirty="0" err="1"/>
              <a:t>Gallileo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5 year battery life, minimum 12 hour reporting period.</a:t>
            </a:r>
          </a:p>
          <a:p>
            <a:pPr lvl="1"/>
            <a:r>
              <a:rPr lang="en-GB" dirty="0">
                <a:latin typeface="+mj-lt"/>
              </a:rPr>
              <a:t>seamlessly integrates 406 MHz, AIS, and VHF DSC technologies, ensuring comprehensive alerting and tracking capabilities</a:t>
            </a:r>
          </a:p>
          <a:p>
            <a:pPr lvl="1"/>
            <a:r>
              <a:rPr lang="en-GB" dirty="0"/>
              <a:t>Sends a position indicating distress message to nearby AIS receivers/transponders AND your own nearby VHF DSC radio on board your boat/nearby boats.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A9AE7-DAB9-5F98-42E4-80E764383BC1}"/>
              </a:ext>
            </a:extLst>
          </p:cNvPr>
          <p:cNvSpPr txBox="1"/>
          <p:nvPr/>
        </p:nvSpPr>
        <p:spPr>
          <a:xfrm>
            <a:off x="9826318" y="2060848"/>
            <a:ext cx="2019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Typically mounted in lifejacket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D9F132-93EC-BEC1-8A66-15BCCE9B8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5" t="3991" r="33762" b="3714"/>
          <a:stretch/>
        </p:blipFill>
        <p:spPr>
          <a:xfrm>
            <a:off x="7892746" y="1395875"/>
            <a:ext cx="1656184" cy="491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ean Waves 16x9">
  <a:themeElements>
    <a:clrScheme name="Custom 1">
      <a:dk1>
        <a:srgbClr val="000000"/>
      </a:dk1>
      <a:lt1>
        <a:srgbClr val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819992_TF02901025.potx" id="{FC49E9E6-C998-4CCA-AE4C-5B69522BF1A6}" vid="{7A373499-4B6E-4802-9453-E6D4F9FA8FF4}"/>
    </a:ext>
  </a:extLst>
</a:theme>
</file>

<file path=ppt/theme/theme2.xml><?xml version="1.0" encoding="utf-8"?>
<a:theme xmlns:a="http://schemas.openxmlformats.org/drawingml/2006/main" name="Office Them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E6A2223A-9182-462D-922F-5606A5A907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6DE00F-F2BC-4082-AB87-D0D78777DE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5C5BB1-9D2C-412A-AE6C-0FC75190A4C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Waves 16x9</Template>
  <TotalTime>435</TotalTime>
  <Words>903</Words>
  <Application>Microsoft Macintosh PowerPoint</Application>
  <PresentationFormat>Custom</PresentationFormat>
  <Paragraphs>143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Apple Chancery</vt:lpstr>
      <vt:lpstr>Arial</vt:lpstr>
      <vt:lpstr>Century Gothic</vt:lpstr>
      <vt:lpstr>inherit</vt:lpstr>
      <vt:lpstr>Montserrat</vt:lpstr>
      <vt:lpstr>MuseoSans_300</vt:lpstr>
      <vt:lpstr>Roboto</vt:lpstr>
      <vt:lpstr>verdana</vt:lpstr>
      <vt:lpstr>Ocean Waves 16x9</vt:lpstr>
      <vt:lpstr>PowerPoint Presentation</vt:lpstr>
      <vt:lpstr>New Tech, Not so tech and Boat Hacks</vt:lpstr>
      <vt:lpstr>Some Recent Tech developments in yacht design</vt:lpstr>
      <vt:lpstr>A quick word on NMEA 0183 vs NMEA 2000 (because connectivity is king!)</vt:lpstr>
      <vt:lpstr>NMEA 0183</vt:lpstr>
      <vt:lpstr>…or go Wireless?</vt:lpstr>
      <vt:lpstr>New tech Solid state Dopler radar (no magnetron) with target analyzer</vt:lpstr>
      <vt:lpstr>An assortment of recent Tech developments in boat electronics</vt:lpstr>
      <vt:lpstr>PowerPoint Presentation</vt:lpstr>
      <vt:lpstr>Recent developments in battery technology</vt:lpstr>
      <vt:lpstr>iWinch bit</vt:lpstr>
      <vt:lpstr>An easy way to get independent Mains power on board?</vt:lpstr>
      <vt:lpstr>Some Recent Tech developments in other boat accessories</vt:lpstr>
      <vt:lpstr>Some Recent Tech developments in other boat accessories</vt:lpstr>
      <vt:lpstr>Boat ‘Hacks’</vt:lpstr>
      <vt:lpstr>Boat ‘Hacks’</vt:lpstr>
      <vt:lpstr>Boat ‘Hacks’</vt:lpstr>
      <vt:lpstr>Boat ‘Hacks’</vt:lpstr>
      <vt:lpstr>Boat ‘Hacks’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91</cp:revision>
  <dcterms:created xsi:type="dcterms:W3CDTF">2024-09-22T09:26:46Z</dcterms:created>
  <dcterms:modified xsi:type="dcterms:W3CDTF">2024-10-07T21:16:25Z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